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handoutMasterIdLst>
    <p:handoutMasterId r:id="rId43"/>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301" r:id="rId24"/>
    <p:sldId id="282" r:id="rId25"/>
    <p:sldId id="283" r:id="rId26"/>
    <p:sldId id="284" r:id="rId27"/>
    <p:sldId id="303" r:id="rId28"/>
    <p:sldId id="285" r:id="rId29"/>
    <p:sldId id="286" r:id="rId30"/>
    <p:sldId id="287" r:id="rId31"/>
    <p:sldId id="288" r:id="rId32"/>
    <p:sldId id="289" r:id="rId33"/>
    <p:sldId id="291" r:id="rId34"/>
    <p:sldId id="290" r:id="rId35"/>
    <p:sldId id="292" r:id="rId36"/>
    <p:sldId id="294" r:id="rId37"/>
    <p:sldId id="295" r:id="rId38"/>
    <p:sldId id="297" r:id="rId39"/>
    <p:sldId id="296" r:id="rId40"/>
    <p:sldId id="298" r:id="rId41"/>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72" autoAdjust="0"/>
  </p:normalViewPr>
  <p:slideViewPr>
    <p:cSldViewPr snapToGrid="0">
      <p:cViewPr varScale="1">
        <p:scale>
          <a:sx n="67" d="100"/>
          <a:sy n="67" d="100"/>
        </p:scale>
        <p:origin x="1934" y="53"/>
      </p:cViewPr>
      <p:guideLst>
        <p:guide orient="horz" pos="2160"/>
        <p:guide pos="2880"/>
      </p:guideLst>
    </p:cSldViewPr>
  </p:slideViewPr>
  <p:notesTextViewPr>
    <p:cViewPr>
      <p:scale>
        <a:sx n="150" d="100"/>
        <a:sy n="150" d="100"/>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feature of the application is the ability to search for recipes by ingredients.</a:t>
            </a:r>
          </a:p>
          <a:p>
            <a:r>
              <a:rPr lang="en-US" dirty="0" err="1" smtClean="0"/>
              <a:t>Supercook</a:t>
            </a:r>
            <a:r>
              <a:rPr lang="en-US" dirty="0" smtClean="0"/>
              <a:t> also has the feature, but unlike them we want the recipes with the most matching ingredients to have the highest precedence.</a:t>
            </a:r>
          </a:p>
          <a:p>
            <a:r>
              <a:rPr lang="en-US" dirty="0" smtClean="0"/>
              <a:t>    We think this makes more sense, because the user will most likely not, or never, type in all the ingredients of a recipes.</a:t>
            </a:r>
          </a:p>
          <a:p>
            <a:r>
              <a:rPr lang="en-US" dirty="0" smtClean="0"/>
              <a:t>The last sort will have higher precedence than earlier sorts.</a:t>
            </a:r>
          </a:p>
          <a:p>
            <a:r>
              <a:rPr lang="en-US" dirty="0" smtClean="0"/>
              <a:t>This sort means that</a:t>
            </a:r>
          </a:p>
          <a:p>
            <a:r>
              <a:rPr lang="en-US" dirty="0" smtClean="0"/>
              <a:t>    We will get recipes that have as many matching ingredients as possible.</a:t>
            </a:r>
          </a:p>
          <a:p>
            <a:r>
              <a:rPr lang="en-US" dirty="0" smtClean="0"/>
              <a:t>    If the same amount, the recipes where we need fewest mandatory ingredients.</a:t>
            </a:r>
          </a:p>
          <a:p>
            <a:r>
              <a:rPr lang="en-US" dirty="0" smtClean="0"/>
              <a:t>    If the same amount, then we do the same for optional ingredients.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calculate the matching ingredients for each recipe.</a:t>
            </a:r>
          </a:p>
          <a:p>
            <a:r>
              <a:rPr lang="en-US" dirty="0" smtClean="0"/>
              <a:t>This is all executed as one big query, but with these nested queries.</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calculate the missing ingredients for each recipe.</a:t>
            </a:r>
          </a:p>
          <a:p>
            <a:r>
              <a:rPr lang="en-US" dirty="0" smtClean="0"/>
              <a:t>We retrieve all the </a:t>
            </a:r>
            <a:r>
              <a:rPr lang="en-US" dirty="0" err="1" smtClean="0"/>
              <a:t>exchangeables</a:t>
            </a:r>
            <a:r>
              <a:rPr lang="en-US" dirty="0" smtClean="0"/>
              <a:t> that does not contain an ingredient specified by the user.</a:t>
            </a:r>
          </a:p>
          <a:p>
            <a:r>
              <a:rPr lang="en-US" dirty="0" smtClean="0"/>
              <a:t>    Remember </a:t>
            </a:r>
            <a:r>
              <a:rPr lang="en-US" dirty="0" err="1" smtClean="0"/>
              <a:t>exchangeables</a:t>
            </a:r>
            <a:r>
              <a:rPr lang="en-US" dirty="0" smtClean="0"/>
              <a:t> consists of several ingredients.</a:t>
            </a:r>
          </a:p>
          <a:p>
            <a:r>
              <a:rPr lang="en-US" dirty="0" smtClean="0"/>
              <a:t>Then count the number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31</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sort the recipes with the precedence function shown before.</a:t>
            </a:r>
          </a:p>
          <a:p>
            <a:r>
              <a:rPr lang="en-US" dirty="0" smtClean="0"/>
              <a:t>    Mandatory matching</a:t>
            </a:r>
          </a:p>
          <a:p>
            <a:r>
              <a:rPr lang="en-US" dirty="0" smtClean="0"/>
              <a:t>    Mandatory missing</a:t>
            </a:r>
          </a:p>
          <a:p>
            <a:r>
              <a:rPr lang="en-US" dirty="0" smtClean="0"/>
              <a:t>    Optional matching</a:t>
            </a:r>
          </a:p>
          <a:p>
            <a:r>
              <a:rPr lang="en-US" dirty="0" smtClean="0"/>
              <a:t>    Optional missing</a:t>
            </a:r>
          </a:p>
          <a:p>
            <a:r>
              <a:rPr lang="en-US" dirty="0" err="1" smtClean="0"/>
              <a:t>Supercook's</a:t>
            </a:r>
            <a:r>
              <a:rPr lang="en-US" dirty="0" smtClean="0"/>
              <a:t> sorts by the number of missing ingredients, which means boiled egg would be at the top.</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Testcases</a:t>
            </a:r>
            <a:r>
              <a:rPr lang="en-US" dirty="0" smtClean="0"/>
              <a:t>:</a:t>
            </a:r>
          </a:p>
          <a:p>
            <a:r>
              <a:rPr lang="en-US" dirty="0" smtClean="0"/>
              <a:t>Our </a:t>
            </a:r>
            <a:r>
              <a:rPr lang="en-US" dirty="0" err="1" smtClean="0"/>
              <a:t>testcases</a:t>
            </a:r>
            <a:r>
              <a:rPr lang="en-US" dirty="0" smtClean="0"/>
              <a:t> consist of steps which each have a procedure and a </a:t>
            </a:r>
            <a:r>
              <a:rPr lang="en-US" dirty="0" err="1" smtClean="0"/>
              <a:t>succes</a:t>
            </a:r>
            <a:r>
              <a:rPr lang="en-US" dirty="0" smtClean="0"/>
              <a:t> criteria</a:t>
            </a:r>
          </a:p>
          <a:p>
            <a:r>
              <a:rPr lang="en-US" dirty="0" smtClean="0"/>
              <a:t>If all the steps in the test case </a:t>
            </a:r>
            <a:r>
              <a:rPr lang="en-US" dirty="0" err="1" smtClean="0"/>
              <a:t>succeds</a:t>
            </a:r>
            <a:r>
              <a:rPr lang="en-US" dirty="0" smtClean="0"/>
              <a:t>, the </a:t>
            </a:r>
            <a:r>
              <a:rPr lang="en-US" dirty="0" err="1" smtClean="0"/>
              <a:t>testcase</a:t>
            </a:r>
            <a:r>
              <a:rPr lang="en-US" dirty="0" smtClean="0"/>
              <a:t> has been is successful.</a:t>
            </a:r>
          </a:p>
          <a:p>
            <a:endParaRPr lang="en-US" dirty="0" smtClean="0"/>
          </a:p>
          <a:p>
            <a:r>
              <a:rPr lang="en-US" dirty="0" smtClean="0"/>
              <a:t>Case Results:</a:t>
            </a:r>
          </a:p>
          <a:p>
            <a:r>
              <a:rPr lang="en-US" dirty="0" smtClean="0"/>
              <a:t>Unfortunately could not test the shopping list since it was not implemented.</a:t>
            </a:r>
          </a:p>
          <a:p>
            <a:endParaRPr lang="en-US" dirty="0" smtClean="0"/>
          </a:p>
          <a:p>
            <a:r>
              <a:rPr lang="en-US" dirty="0" smtClean="0"/>
              <a:t>All of our black </a:t>
            </a:r>
            <a:r>
              <a:rPr lang="en-US" dirty="0" err="1" smtClean="0"/>
              <a:t>testcases</a:t>
            </a:r>
            <a:r>
              <a:rPr lang="en-US" dirty="0" smtClean="0"/>
              <a:t> was successful except the </a:t>
            </a:r>
            <a:r>
              <a:rPr lang="en-US" dirty="0" err="1" smtClean="0"/>
              <a:t>testcases</a:t>
            </a:r>
            <a:r>
              <a:rPr lang="en-US" dirty="0" smtClean="0"/>
              <a:t> where the feature had not yet been implemented.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Unittest</a:t>
            </a:r>
            <a:r>
              <a:rPr lang="en-US" dirty="0" smtClean="0"/>
              <a:t>:</a:t>
            </a:r>
          </a:p>
          <a:p>
            <a:r>
              <a:rPr lang="en-US" dirty="0" smtClean="0"/>
              <a:t>We designed the client to be as thin as possible, meaning that mostly all processing is done on the server.</a:t>
            </a:r>
          </a:p>
          <a:p>
            <a:r>
              <a:rPr lang="en-US" dirty="0" smtClean="0"/>
              <a:t>Because of this we have chosen to focus on testing the server, because if we are confident that the server always</a:t>
            </a:r>
          </a:p>
          <a:p>
            <a:r>
              <a:rPr lang="en-US" dirty="0" smtClean="0"/>
              <a:t>returns the correct result, then we only make sure that the client the sends the correct message.</a:t>
            </a:r>
          </a:p>
          <a:p>
            <a:r>
              <a:rPr lang="en-US" dirty="0" smtClean="0"/>
              <a:t>We </a:t>
            </a:r>
            <a:r>
              <a:rPr lang="en-US" dirty="0" err="1" smtClean="0"/>
              <a:t>succeded</a:t>
            </a:r>
            <a:r>
              <a:rPr lang="en-US" dirty="0" smtClean="0"/>
              <a:t> in having 100% code coverage on the server, which makes us more confident that the server returns</a:t>
            </a:r>
          </a:p>
          <a:p>
            <a:r>
              <a:rPr lang="en-US" dirty="0" smtClean="0"/>
              <a:t>the correct answer to client.</a:t>
            </a:r>
          </a:p>
          <a:p>
            <a:endParaRPr lang="en-US" dirty="0" smtClean="0"/>
          </a:p>
          <a:p>
            <a:r>
              <a:rPr lang="en-US" dirty="0" smtClean="0"/>
              <a:t>Mutation testing:</a:t>
            </a:r>
          </a:p>
          <a:p>
            <a:r>
              <a:rPr lang="en-US" dirty="0" smtClean="0"/>
              <a:t>To ensure that our tests works as intended we perform a mutation test, the mutation test will alter the code and if our unit test passes it is considered defective, and should be refactored. We have 14 unit test that is considered defective of 64 mutants. Which mean that our mutation test score is 78% of our unit test is good. With more time we could improve our mutation test score. </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Relevant recipes &amp; Powered by a search algorithm:</a:t>
            </a:r>
          </a:p>
          <a:p>
            <a:r>
              <a:rPr lang="en-US" dirty="0" smtClean="0"/>
              <a:t>We are confident that our application can provide the user with relevant recipes, based on the ingredients that they have given as input, This is possible since our application is powered by our search </a:t>
            </a:r>
            <a:r>
              <a:rPr lang="en-US" dirty="0" err="1" smtClean="0"/>
              <a:t>algortim</a:t>
            </a:r>
            <a:r>
              <a:rPr lang="en-US" dirty="0" smtClean="0"/>
              <a:t> as </a:t>
            </a:r>
            <a:r>
              <a:rPr lang="en-US" dirty="0" err="1" smtClean="0"/>
              <a:t>Jesper</a:t>
            </a:r>
            <a:r>
              <a:rPr lang="en-US" dirty="0" smtClean="0"/>
              <a:t> told you about earlier.</a:t>
            </a:r>
          </a:p>
          <a:p>
            <a:endParaRPr lang="en-US" dirty="0" smtClean="0"/>
          </a:p>
          <a:p>
            <a:r>
              <a:rPr lang="en-US" dirty="0" smtClean="0"/>
              <a:t>Easy to navigate:</a:t>
            </a:r>
          </a:p>
          <a:p>
            <a:r>
              <a:rPr lang="en-US" dirty="0" smtClean="0"/>
              <a:t>With implementation of the navigation drawer we have made the application suitable for Android users.</a:t>
            </a:r>
          </a:p>
          <a:p>
            <a:r>
              <a:rPr lang="en-US" dirty="0" smtClean="0"/>
              <a:t>Most Android user are familiar with the navigation drawer from other applications, and therefore they do not need</a:t>
            </a:r>
            <a:r>
              <a:rPr lang="en-US" baseline="0" dirty="0" smtClean="0"/>
              <a:t> </a:t>
            </a:r>
            <a:r>
              <a:rPr lang="en-US" dirty="0" smtClean="0"/>
              <a:t>to learn a design.</a:t>
            </a:r>
          </a:p>
          <a:p>
            <a:endParaRPr lang="en-US" dirty="0" smtClean="0"/>
          </a:p>
          <a:p>
            <a:r>
              <a:rPr lang="en-US" dirty="0" smtClean="0"/>
              <a:t>Support for free-text search:</a:t>
            </a:r>
          </a:p>
          <a:p>
            <a:r>
              <a:rPr lang="en-US" dirty="0" smtClean="0"/>
              <a:t>The application also supports the standard free-text search, which basically matches the input of the user with the recipe's title and description.</a:t>
            </a:r>
          </a:p>
          <a:p>
            <a:endParaRPr lang="en-US" dirty="0" smtClean="0"/>
          </a:p>
          <a:p>
            <a:r>
              <a:rPr lang="en-US" dirty="0" smtClean="0"/>
              <a:t>User can login using Google+:</a:t>
            </a:r>
          </a:p>
          <a:p>
            <a:r>
              <a:rPr lang="en-US" dirty="0" smtClean="0"/>
              <a:t>The user can also use the social media Google+ to sign-in in to the application. This gives </a:t>
            </a:r>
            <a:r>
              <a:rPr lang="en-US" dirty="0" err="1" smtClean="0"/>
              <a:t>ud</a:t>
            </a:r>
            <a:r>
              <a:rPr lang="en-US" dirty="0" smtClean="0"/>
              <a:t> the ability to identify the user and save user related information, such as their list of </a:t>
            </a:r>
            <a:r>
              <a:rPr lang="en-US" dirty="0" err="1" smtClean="0"/>
              <a:t>favourite</a:t>
            </a:r>
            <a:r>
              <a:rPr lang="en-US" dirty="0" smtClean="0"/>
              <a:t> recipes.</a:t>
            </a:r>
          </a:p>
          <a:p>
            <a:endParaRPr lang="en-US" dirty="0" smtClean="0"/>
          </a:p>
          <a:p>
            <a:r>
              <a:rPr lang="en-US" dirty="0" smtClean="0"/>
              <a:t>Confident that the server returns correct results:</a:t>
            </a:r>
          </a:p>
          <a:p>
            <a:r>
              <a:rPr lang="en-US" dirty="0" smtClean="0"/>
              <a:t>based on our test and mutation test we can with confidence say that our server returns the correct message back to the client.</a:t>
            </a:r>
            <a:endParaRPr lang="da-DK" dirty="0" smtClean="0"/>
          </a:p>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59" name="Visio" r:id="rId4" imgW="4763729" imgH="2134750" progId="Visio.Drawing.11">
                  <p:embed/>
                </p:oleObj>
              </mc:Choice>
              <mc:Fallback>
                <p:oleObj name="Visio" r:id="rId4" imgW="4763729" imgH="213475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
        <p:nvSpPr>
          <p:cNvPr id="12" name="TextBox 11"/>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5475" y="1032725"/>
            <a:ext cx="2529454" cy="449680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568244" y="1155201"/>
            <a:ext cx="8194172" cy="4665027"/>
          </a:xfrm>
          <a:prstGeom prst="rect">
            <a:avLst/>
          </a:prstGeom>
        </p:spPr>
        <p:txBody>
          <a:bodyPr vert="horz" wrap="square" lIns="0" tIns="0" rIns="0" bIns="0" numCol="1" rtlCol="0">
            <a:noAutofit/>
          </a:bodyPr>
          <a:lstStyle/>
          <a:p>
            <a:pPr marL="12700"/>
            <a:r>
              <a:rPr lang="en-GB" b="1" cap="all" spc="200" dirty="0" smtClean="0">
                <a:solidFill>
                  <a:schemeClr val="accent1">
                    <a:lumMod val="75000"/>
                  </a:schemeClr>
                </a:solidFill>
                <a:latin typeface="Arial"/>
                <a:cs typeface="Arial"/>
              </a:rPr>
              <a:t>Analysis</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Design</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Login</a:t>
            </a:r>
          </a:p>
          <a:p>
            <a:pPr marL="12700"/>
            <a:endParaRPr lang="da-DK" b="1" cap="all" spc="200" dirty="0">
              <a:solidFill>
                <a:schemeClr val="accent1">
                  <a:lumMod val="75000"/>
                </a:schemeClr>
              </a:solidFill>
              <a:latin typeface="Arial"/>
              <a:cs typeface="Arial"/>
            </a:endParaRPr>
          </a:p>
          <a:p>
            <a:pPr marL="12700"/>
            <a:r>
              <a:rPr lang="da-DK" b="1" cap="all" spc="200" dirty="0" smtClean="0">
                <a:solidFill>
                  <a:schemeClr val="accent1">
                    <a:lumMod val="75000"/>
                  </a:schemeClr>
                </a:solidFill>
                <a:latin typeface="Arial"/>
                <a:cs typeface="Arial"/>
              </a:rPr>
              <a:t>Model Component</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Search Algorithm</a:t>
            </a:r>
          </a:p>
          <a:p>
            <a:pPr marL="12700"/>
            <a:endParaRPr lang="en-GB" b="1" cap="all" spc="200" dirty="0" smtClean="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Test</a:t>
            </a:r>
            <a:endParaRPr lang="en-GB"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631113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login</a:t>
            </a: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Model Component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2318421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83" name="Visio" r:id="rId4" imgW="3858670" imgH="3185620" progId="Visio.Drawing.11">
                  <p:embed/>
                </p:oleObj>
              </mc:Choice>
              <mc:Fallback>
                <p:oleObj name="Visio" r:id="rId4" imgW="3858670" imgH="3185620"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107" name="Visio" r:id="rId4" imgW="12818127" imgH="10006086" progId="Visio.Drawing.11">
                  <p:embed/>
                </p:oleObj>
              </mc:Choice>
              <mc:Fallback>
                <p:oleObj name="Visio" r:id="rId4" imgW="12818127" imgH="10006086"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31" name="Visio" r:id="rId4" imgW="6349780" imgH="3733534" progId="Visio.Drawing.11">
                  <p:embed/>
                </p:oleObj>
              </mc:Choice>
              <mc:Fallback>
                <p:oleObj name="Visio" r:id="rId4" imgW="6349780" imgH="3733534" progId="Visio.Drawing.11">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Communication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err="1" smtClean="0">
                <a:solidFill>
                  <a:schemeClr val="accent1">
                    <a:lumMod val="75000"/>
                  </a:schemeClr>
                </a:solidFill>
                <a:latin typeface="Arial"/>
                <a:cs typeface="Arial"/>
              </a:rPr>
              <a:t>ServerComTask</a:t>
            </a:r>
            <a:endParaRPr lang="en-US" b="1" cap="all" spc="200" dirty="0" smtClean="0">
              <a:solidFill>
                <a:schemeClr val="accent1">
                  <a:lumMod val="75000"/>
                </a:schemeClr>
              </a:solidFill>
              <a:latin typeface="Arial"/>
              <a:cs typeface="Arial"/>
            </a:endParaRP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Asynchronous</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schemeClr>
                </a:solidFill>
                <a:latin typeface="Arial"/>
                <a:cs typeface="Arial"/>
              </a:rPr>
              <a:t>model</a:t>
            </a: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pic>
        <p:nvPicPr>
          <p:cNvPr id="58372" name="Picture 4" descr="http://puu.sh/9ozrp/1330a13911.png"/>
          <p:cNvPicPr>
            <a:picLocks noChangeAspect="1" noChangeArrowheads="1"/>
          </p:cNvPicPr>
          <p:nvPr/>
        </p:nvPicPr>
        <p:blipFill>
          <a:blip r:embed="rId3" cstate="print"/>
          <a:srcRect/>
          <a:stretch>
            <a:fillRect/>
          </a:stretch>
        </p:blipFill>
        <p:spPr bwMode="auto">
          <a:xfrm>
            <a:off x="1390737" y="2282452"/>
            <a:ext cx="6371804" cy="313361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Algorithm</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29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30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
        <p:nvSpPr>
          <p:cNvPr id="11" name="TextBox 10"/>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37 OF 40  </a:t>
            </a:r>
            <a:r>
              <a:rPr lang="da-DK" sz="851" b="1" kern="0" cap="all" spc="200" dirty="0">
                <a:solidFill>
                  <a:schemeClr val="tx1">
                    <a:lumMod val="50000"/>
                    <a:lumOff val="50000"/>
                  </a:schemeClr>
                </a:solidFill>
                <a:latin typeface="Arial"/>
                <a:cs typeface="Arial"/>
              </a:rPr>
              <a:t>| </a:t>
            </a:r>
            <a:r>
              <a:rPr lang="da-DK" sz="851" b="1" kern="0" spc="200" dirty="0" smtClean="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40  |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alpha val="50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design</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4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5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
        <p:nvSpPr>
          <p:cNvPr id="8" name="TextBox 7"/>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6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7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8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
        <p:nvSpPr>
          <p:cNvPr id="7" name="TextBox 6"/>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a:t>
            </a:r>
            <a:r>
              <a:rPr lang="en-US" spc="200" smtClean="0">
                <a:solidFill>
                  <a:schemeClr val="accent1">
                    <a:lumMod val="75000"/>
                  </a:schemeClr>
                </a:solidFill>
                <a:latin typeface="Arial"/>
                <a:cs typeface="Arial"/>
              </a:rPr>
              <a:t>platform and provide </a:t>
            </a:r>
            <a:r>
              <a:rPr lang="en-US" spc="200" dirty="0" smtClean="0">
                <a:solidFill>
                  <a:schemeClr val="accent1">
                    <a:lumMod val="75000"/>
                  </a:schemeClr>
                </a:solidFill>
                <a:latin typeface="Arial"/>
                <a:cs typeface="Arial"/>
              </a:rPr>
              <a:t>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40  | </a:t>
            </a:r>
            <a:r>
              <a:rPr lang="da-DK" sz="851" b="1" kern="0" spc="200" dirty="0">
                <a:solidFill>
                  <a:schemeClr val="tx1">
                    <a:lumMod val="50000"/>
                    <a:lumOff val="50000"/>
                  </a:schemeClr>
                </a:solidFill>
                <a:latin typeface="Arial"/>
                <a:cs typeface="Arial"/>
              </a:rPr>
              <a:t>12.06.2014</a:t>
            </a:r>
            <a:endParaRPr lang="da-DK" sz="851" kern="0" cap="all" spc="200" dirty="0">
              <a:solidFill>
                <a:schemeClr val="tx1">
                  <a:lumMod val="50000"/>
                  <a:lumOff val="50000"/>
                </a:schemeClr>
              </a:solidFill>
              <a:latin typeface="Arial"/>
              <a:cs typeface="Arial"/>
            </a:endParaRPr>
          </a:p>
        </p:txBody>
      </p:sp>
      <p:sp>
        <p:nvSpPr>
          <p:cNvPr id="6" name="TextBox 5"/>
          <p:cNvSpPr txBox="1"/>
          <p:nvPr/>
        </p:nvSpPr>
        <p:spPr>
          <a:xfrm>
            <a:off x="5615608" y="139539"/>
            <a:ext cx="3528392" cy="1015663"/>
          </a:xfrm>
          <a:prstGeom prst="rect">
            <a:avLst/>
          </a:prstGeom>
          <a:noFill/>
        </p:spPr>
        <p:txBody>
          <a:bodyPr wrap="square" numCol="2" rtlCol="0">
            <a:spAutoFit/>
          </a:bodyPr>
          <a:lstStyle/>
          <a:p>
            <a:pPr marL="12700">
              <a:lnSpc>
                <a:spcPct val="100000"/>
              </a:lnSpc>
            </a:pPr>
            <a:r>
              <a:rPr lang="en-GB" sz="1000" b="1" cap="all" spc="200" dirty="0" smtClean="0">
                <a:solidFill>
                  <a:schemeClr val="accent1">
                    <a:lumMod val="75000"/>
                  </a:schemeClr>
                </a:solidFill>
                <a:latin typeface="Arial"/>
                <a:cs typeface="Arial"/>
              </a:rPr>
              <a:t>Analysis</a:t>
            </a:r>
            <a:endParaRPr lang="da-DK" sz="1000" b="1" cap="all" spc="200" dirty="0">
              <a:solidFill>
                <a:schemeClr val="accent1">
                  <a:lumMod val="75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design</a:t>
            </a:r>
          </a:p>
          <a:p>
            <a:pPr marL="12700">
              <a:lnSpc>
                <a:spcPct val="100000"/>
              </a:lnSpc>
            </a:pPr>
            <a:r>
              <a:rPr lang="en-GB" sz="1000" b="1" cap="all" spc="200" dirty="0" smtClean="0">
                <a:solidFill>
                  <a:schemeClr val="accent1">
                    <a:lumMod val="75000"/>
                    <a:alpha val="50000"/>
                  </a:schemeClr>
                </a:solidFill>
                <a:latin typeface="Arial"/>
                <a:cs typeface="Arial"/>
              </a:rPr>
              <a:t>login</a:t>
            </a:r>
          </a:p>
          <a:p>
            <a:pPr marL="12700">
              <a:lnSpc>
                <a:spcPct val="100000"/>
              </a:lnSpc>
            </a:pPr>
            <a:r>
              <a:rPr lang="en-GB" sz="1000" b="1" cap="all" spc="200" dirty="0" smtClean="0">
                <a:solidFill>
                  <a:schemeClr val="accent1">
                    <a:lumMod val="75000"/>
                    <a:alpha val="50000"/>
                  </a:schemeClr>
                </a:solidFill>
                <a:latin typeface="Arial"/>
                <a:cs typeface="Arial"/>
              </a:rPr>
              <a:t>Model</a:t>
            </a: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endParaRPr lang="en-GB"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Search</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test</a:t>
            </a:r>
            <a:endParaRPr lang="da-DK" sz="1000" b="1" cap="all" spc="200" dirty="0" smtClean="0">
              <a:solidFill>
                <a:schemeClr val="accent1">
                  <a:lumMod val="75000"/>
                  <a:alpha val="50000"/>
                </a:schemeClr>
              </a:solidFill>
              <a:latin typeface="Arial"/>
              <a:cs typeface="Arial"/>
            </a:endParaRPr>
          </a:p>
          <a:p>
            <a:pPr marL="12700">
              <a:lnSpc>
                <a:spcPct val="100000"/>
              </a:lnSpc>
            </a:pPr>
            <a:r>
              <a:rPr lang="en-GB" sz="1000" b="1" cap="all" spc="200" dirty="0" smtClean="0">
                <a:solidFill>
                  <a:schemeClr val="accent1">
                    <a:lumMod val="75000"/>
                    <a:alpha val="50000"/>
                  </a:schemeClr>
                </a:solidFill>
                <a:latin typeface="Arial"/>
                <a:cs typeface="Arial"/>
              </a:rPr>
              <a:t>conclusion</a:t>
            </a:r>
            <a:endParaRPr lang="da-DK" sz="1000" b="1" cap="all" spc="200" dirty="0" smtClean="0">
              <a:solidFill>
                <a:schemeClr val="accent1">
                  <a:lumMod val="75000"/>
                  <a:alpha val="50000"/>
                </a:schemeClr>
              </a:solidFill>
              <a:latin typeface="Arial"/>
              <a:cs typeface="Arial"/>
            </a:endParaRPr>
          </a:p>
          <a:p>
            <a:pPr marL="12700">
              <a:lnSpc>
                <a:spcPct val="100000"/>
              </a:lnSpc>
            </a:pPr>
            <a:r>
              <a:rPr lang="da-DK" sz="1000" b="1" cap="all" spc="200" dirty="0" smtClean="0">
                <a:solidFill>
                  <a:schemeClr val="accent1">
                    <a:lumMod val="75000"/>
                    <a:alpha val="50000"/>
                  </a:schemeClr>
                </a:solidFill>
                <a:latin typeface="Arial"/>
                <a:cs typeface="Arial"/>
              </a:rPr>
              <a:t>demonstration</a:t>
            </a:r>
          </a:p>
          <a:p>
            <a:endParaRPr lang="da-DK" sz="1000" dirty="0"/>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1141</TotalTime>
  <Words>1860</Words>
  <Application>Microsoft Office PowerPoint</Application>
  <PresentationFormat>On-screen Show (4:3)</PresentationFormat>
  <Paragraphs>733</Paragraphs>
  <Slides>40</Slides>
  <Notes>23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Calibri Light</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Model Component</vt:lpstr>
      <vt:lpstr>PowerPoint Presentation</vt:lpstr>
      <vt:lpstr>PowerPoint Presentation</vt:lpstr>
      <vt:lpstr>PowerPoint Presentation</vt:lpstr>
      <vt:lpstr>PowerPoint Presentation</vt:lpstr>
      <vt:lpstr>Search Algorithm</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Jacob Wortmann</cp:lastModifiedBy>
  <cp:revision>149</cp:revision>
  <dcterms:created xsi:type="dcterms:W3CDTF">2014-01-11T16:25:36Z</dcterms:created>
  <dcterms:modified xsi:type="dcterms:W3CDTF">2014-06-11T09:38:08Z</dcterms:modified>
</cp:coreProperties>
</file>